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3A87FFE6-BAC1-47D0-96FB-ADD4F777EC7B}">
  <a:tblStyle styleName="Table_0" styleId="{3A87FFE6-BAC1-47D0-96FB-ADD4F777EC7B}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theme/theme1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 rot="10800000" flipH="1">
            <a:off y="2984999" x="0"/>
            <a:ext cy="2158500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9" name="Shape 9"/>
          <p:cNvSpPr/>
          <p:nvPr/>
        </p:nvSpPr>
        <p:spPr>
          <a:xfrm>
            <a:off y="2393175" x="0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0" name="Shape 10"/>
          <p:cNvSpPr/>
          <p:nvPr/>
        </p:nvSpPr>
        <p:spPr>
          <a:xfrm rot="10800000" flipH="1">
            <a:off y="2983958" x="0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y="1746892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  <a:lvl6pPr algn="ctr">
              <a:defRPr/>
            </a:lvl6pPr>
            <a:lvl7pPr algn="ctr">
              <a:defRPr/>
            </a:lvl7pPr>
            <a:lvl8pPr algn="ctr">
              <a:defRPr/>
            </a:lvl8pPr>
            <a:lvl9pPr algn="ctr"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y="3093357" x="685800"/>
            <a:ext cy="666600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  <a:lvl2pPr algn="ctr" indent="152400" marL="0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2pPr>
            <a:lvl3pPr algn="ctr" indent="152400" marL="0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3pPr>
            <a:lvl4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4pPr>
            <a:lvl5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5pPr>
            <a:lvl6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6pPr>
            <a:lvl7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7pPr>
            <a:lvl8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8pPr>
            <a:lvl9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5" name="Shape 15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6" name="Shape 16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7" name="Shape 1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1" name="Shape 21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2" name="Shape 2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4" name="Shape 24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8" name="Shape 28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30" name="Shape 30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/>
        </p:nvSpPr>
        <p:spPr>
          <a:xfrm rot="10800000" flipH="1">
            <a:off y="4412699" x="0"/>
            <a:ext cy="7307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3" name="Shape 33"/>
          <p:cNvSpPr/>
          <p:nvPr/>
        </p:nvSpPr>
        <p:spPr>
          <a:xfrm flipH="1">
            <a:off y="3820834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4" name="Shape 34"/>
          <p:cNvSpPr/>
          <p:nvPr/>
        </p:nvSpPr>
        <p:spPr>
          <a:xfrm rot="10800000">
            <a:off y="4411617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y="4421726" x="457200"/>
            <a:ext cy="5052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 indent="15240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/>
          <p:nvPr/>
        </p:nvSpPr>
        <p:spPr>
          <a:xfrm>
            <a:off y="76256" x="6676"/>
            <a:ext cy="5054792" cx="9134130"/>
          </a:xfrm>
          <a:custGeom>
            <a:pathLst>
              <a:path w="9157023" extrusionOk="0" h="6739723">
                <a:moveTo>
                  <a:pt y="0" x="1629"/>
                </a:moveTo>
                <a:lnTo>
                  <a:pt y="4340980" x="9157023"/>
                </a:lnTo>
                <a:lnTo>
                  <a:pt y="6739723" x="1593"/>
                </a:lnTo>
                <a:cubicBezTo>
                  <a:pt y="5123960" x="-3941"/>
                  <a:pt y="1615763" x="7163"/>
                  <a:pt y="0" x="162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accent1"/>
            </a:gs>
            <a:gs pos="100000">
              <a:schemeClr val="dk2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1"/>
              </a:buClr>
              <a:buSzPct val="100000"/>
              <a:buFont typeface="Georgia"/>
              <a:defRPr sz="3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133350" marL="742950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76200" marL="1143000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114300" marL="16002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114300" marL="20574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114300" marL="25146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114300" marL="29718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114300" marL="34290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114300" marL="38862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1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4"/><Relationship Target="../media/image05.png" Type="http://schemas.openxmlformats.org/officeDocument/2006/relationships/image" Id="rId3"/><Relationship Target="../media/image04.png" Type="http://schemas.openxmlformats.org/officeDocument/2006/relationships/image" Id="rId6"/><Relationship Target="../media/image03.png" Type="http://schemas.openxmlformats.org/officeDocument/2006/relationships/image" Id="rId5"/><Relationship Target="../media/image07.png" Type="http://schemas.openxmlformats.org/officeDocument/2006/relationships/image" Id="rId7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4"/><Relationship Target="../media/image01.png" Type="http://schemas.openxmlformats.org/officeDocument/2006/relationships/image" Id="rId3"/><Relationship Target="../media/image08.png" Type="http://schemas.openxmlformats.org/officeDocument/2006/relationships/image" Id="rId6"/><Relationship Target="../media/image09.png" Type="http://schemas.openxmlformats.org/officeDocument/2006/relationships/image" Id="rId5"/><Relationship Target="../media/image10.png" Type="http://schemas.openxmlformats.org/officeDocument/2006/relationships/image" Id="rId7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 txBox="1"/>
          <p:nvPr>
            <p:ph type="ctrTitle"/>
          </p:nvPr>
        </p:nvSpPr>
        <p:spPr>
          <a:xfrm>
            <a:off y="1746892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MonetizePros.com</a:t>
            </a:r>
          </a:p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y="3093357" x="685800"/>
            <a:ext cy="6666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Digital Media Kit</a:t>
            </a:r>
          </a:p>
          <a:p>
            <a:pPr>
              <a:buNone/>
            </a:pPr>
            <a:r>
              <a:rPr lang="en"/>
              <a:t>March 2014</a:t>
            </a:r>
          </a:p>
        </p:txBody>
      </p:sp>
      <p:pic>
        <p:nvPicPr>
          <p:cNvPr id="41" name="Shape 4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350250" x="3443275"/>
            <a:ext cy="609600" cx="2257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Site Overview</a:t>
            </a:r>
          </a:p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                        </a:t>
            </a:r>
            <a:r>
              <a:rPr sz="2200" lang="en" i="1"/>
              <a:t>is an online community designed to help website owners and online entrepreneurs make more money from their existing traffic.</a:t>
            </a:r>
          </a:p>
          <a:p>
            <a:r>
              <a:t/>
            </a:r>
          </a:p>
          <a:p>
            <a:pPr rtl="0" lvl="0">
              <a:buNone/>
            </a:pPr>
            <a:r>
              <a:rPr sz="2200" lang="en"/>
              <a:t>Our audience, which consists primarily of online entrepreneurs and web publishers, tends to be: </a:t>
            </a:r>
          </a:p>
          <a:p>
            <a:pPr rtl="0" lvl="0" indent="-3683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200" lang="en"/>
              <a:t>Sophisticated</a:t>
            </a:r>
          </a:p>
          <a:p>
            <a:pPr rtl="0" lvl="0" indent="-3683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200" lang="en"/>
              <a:t>Web-Savvy</a:t>
            </a:r>
          </a:p>
          <a:p>
            <a:pPr lvl="0" indent="-3683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200" lang="en"/>
              <a:t>Primary Decision Makers</a:t>
            </a:r>
          </a:p>
        </p:txBody>
      </p:sp>
      <p:pic>
        <p:nvPicPr>
          <p:cNvPr id="48" name="Shape 4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260225" x="508537"/>
            <a:ext cy="609600" cx="2257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Site Content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MonetizePros.com Features: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Member Forums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Monetization Blog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E-Books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Monetization Tools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Network Reviews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Tutorials</a:t>
            </a:r>
          </a:p>
          <a:p>
            <a:r>
              <a:t/>
            </a:r>
          </a:p>
        </p:txBody>
      </p:sp>
      <p:pic>
        <p:nvPicPr>
          <p:cNvPr id="55" name="Shape 5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999950" x="4407250"/>
            <a:ext cy="2309774" cx="4652676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Shape 56"/>
          <p:cNvSpPr/>
          <p:nvPr/>
        </p:nvSpPr>
        <p:spPr>
          <a:xfrm>
            <a:off y="2014450" x="4397025"/>
            <a:ext cy="2310899" cx="4673100"/>
          </a:xfrm>
          <a:prstGeom prst="rect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About Our Audience</a:t>
            </a:r>
          </a:p>
        </p:txBody>
      </p:sp>
      <p:pic>
        <p:nvPicPr>
          <p:cNvPr id="62" name="Shape 6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098212" x="1027625"/>
            <a:ext cy="778325" cx="7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2153347" x="4013500"/>
            <a:ext cy="778325" cx="7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Shape 64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2174422" x="7498500"/>
            <a:ext cy="668125" cx="66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3769975" x="5764075"/>
            <a:ext cy="857400" cx="85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Shape 66"/>
          <p:cNvPicPr preferRelativeResize="0"/>
          <p:nvPr/>
        </p:nvPicPr>
        <p:blipFill>
          <a:blip r:embed="rId7"/>
          <a:stretch>
            <a:fillRect/>
          </a:stretch>
        </p:blipFill>
        <p:spPr>
          <a:xfrm>
            <a:off y="3846175" x="2254725"/>
            <a:ext cy="720950" cx="72095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 txBox="1"/>
          <p:nvPr/>
        </p:nvSpPr>
        <p:spPr>
          <a:xfrm>
            <a:off y="1727150" x="286325"/>
            <a:ext cy="542100" cx="2310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b="1" sz="2200" lang="en">
                <a:solidFill>
                  <a:srgbClr val="0000FF"/>
                </a:solidFill>
              </a:rPr>
              <a:t>1,000+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y="2779275" x="516875"/>
            <a:ext cy="457200" cx="1779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lang="en"/>
              <a:t>E-Newsletter Subs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y="1727150" x="3258125"/>
            <a:ext cy="542100" cx="2310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2200" lang="en">
                <a:solidFill>
                  <a:srgbClr val="A61C00"/>
                </a:solidFill>
              </a:rPr>
              <a:t>2,000+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y="2779275" x="3412475"/>
            <a:ext cy="457200" cx="2004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lang="en"/>
              <a:t>Registered Members</a:t>
            </a:r>
          </a:p>
        </p:txBody>
      </p:sp>
      <p:sp>
        <p:nvSpPr>
          <p:cNvPr id="71" name="Shape 71"/>
          <p:cNvSpPr txBox="1"/>
          <p:nvPr/>
        </p:nvSpPr>
        <p:spPr>
          <a:xfrm>
            <a:off y="1727150" x="6687125"/>
            <a:ext cy="542100" cx="2310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2200" lang="en">
                <a:solidFill>
                  <a:srgbClr val="7F6000"/>
                </a:solidFill>
              </a:rPr>
              <a:t>257%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y="2779275" x="6841475"/>
            <a:ext cy="457200" cx="2004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lang="en"/>
              <a:t>1 Year Traffic Growth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y="3327350" x="1429325"/>
            <a:ext cy="542100" cx="2310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2200" lang="en">
                <a:solidFill>
                  <a:srgbClr val="CC0000"/>
                </a:solidFill>
              </a:rPr>
              <a:t>2:29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y="4531875" x="1736075"/>
            <a:ext cy="457200" cx="1779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lang="en"/>
              <a:t>Avg. Time on Site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y="4531875" x="5317475"/>
            <a:ext cy="457200" cx="1779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lang="en"/>
              <a:t>Returning Visitors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y="3327350" x="5086925"/>
            <a:ext cy="542100" cx="2310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2200" lang="en">
                <a:solidFill>
                  <a:srgbClr val="FF00FF"/>
                </a:solidFill>
              </a:rPr>
              <a:t>25%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y="4836675" x="-16525"/>
            <a:ext cy="457200" cx="1779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1000" lang="en" i="1"/>
              <a:t>Source: Google Analytics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About Our Audience</a:t>
            </a:r>
          </a:p>
        </p:txBody>
      </p:sp>
      <p:sp>
        <p:nvSpPr>
          <p:cNvPr id="83" name="Shape 83"/>
          <p:cNvSpPr/>
          <p:nvPr/>
        </p:nvSpPr>
        <p:spPr>
          <a:xfrm>
            <a:off y="2091625" x="1099750"/>
            <a:ext cy="247200" cx="18288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84" name="Shape 84"/>
          <p:cNvSpPr/>
          <p:nvPr/>
        </p:nvSpPr>
        <p:spPr>
          <a:xfrm>
            <a:off y="1786825" x="1099750"/>
            <a:ext cy="247200" cx="21417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85" name="Shape 85"/>
          <p:cNvSpPr/>
          <p:nvPr/>
        </p:nvSpPr>
        <p:spPr>
          <a:xfrm>
            <a:off y="4167125" x="1099750"/>
            <a:ext cy="247200" cx="10578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86" name="Shape 86"/>
          <p:cNvSpPr/>
          <p:nvPr/>
        </p:nvSpPr>
        <p:spPr>
          <a:xfrm>
            <a:off y="4471925" x="1099750"/>
            <a:ext cy="247200" cx="699900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pic>
        <p:nvPicPr>
          <p:cNvPr id="87" name="Shape 8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653025" x="4995175"/>
            <a:ext cy="457200" cx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Shape 88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729225" x="214725"/>
            <a:ext cy="457200" cx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Shape 89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1729225" x="519525"/>
            <a:ext cy="457200" cx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y="2091625" x="138525"/>
            <a:ext cy="398699" cx="971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lang="en"/>
              <a:t>Gender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y="1710625" x="3186525"/>
            <a:ext cy="398699" cx="1354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Male: 55%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y="2015425" x="3186525"/>
            <a:ext cy="398699" cx="1354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Female: 45%</a:t>
            </a:r>
          </a:p>
        </p:txBody>
      </p:sp>
      <p:pic>
        <p:nvPicPr>
          <p:cNvPr id="93" name="Shape 93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3576125" x="4995171"/>
            <a:ext cy="457200" cx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Shape 94"/>
          <p:cNvPicPr preferRelativeResize="0"/>
          <p:nvPr/>
        </p:nvPicPr>
        <p:blipFill>
          <a:blip r:embed="rId7"/>
          <a:stretch>
            <a:fillRect/>
          </a:stretch>
        </p:blipFill>
        <p:spPr>
          <a:xfrm>
            <a:off y="3518575" x="334762"/>
            <a:ext cy="578925" cx="578925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Shape 95"/>
          <p:cNvSpPr txBox="1"/>
          <p:nvPr/>
        </p:nvSpPr>
        <p:spPr>
          <a:xfrm>
            <a:off y="4072825" x="138525"/>
            <a:ext cy="398699" cx="971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lang="en"/>
              <a:t>Age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y="2091625" x="4634325"/>
            <a:ext cy="398699" cx="1128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lang="en"/>
              <a:t>Education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y="3996625" x="4634325"/>
            <a:ext cy="398699" cx="1128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lang="en"/>
              <a:t>Household Income</a:t>
            </a:r>
          </a:p>
        </p:txBody>
      </p:sp>
      <p:sp>
        <p:nvSpPr>
          <p:cNvPr id="98" name="Shape 98"/>
          <p:cNvSpPr/>
          <p:nvPr/>
        </p:nvSpPr>
        <p:spPr>
          <a:xfrm>
            <a:off y="3539425" x="1099750"/>
            <a:ext cy="247200" cx="18288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99" name="Shape 99"/>
          <p:cNvSpPr/>
          <p:nvPr/>
        </p:nvSpPr>
        <p:spPr>
          <a:xfrm>
            <a:off y="3844225" x="1099750"/>
            <a:ext cy="247200" cx="1354799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00" name="Shape 100"/>
          <p:cNvSpPr txBox="1"/>
          <p:nvPr/>
        </p:nvSpPr>
        <p:spPr>
          <a:xfrm>
            <a:off y="3463225" x="2957925"/>
            <a:ext cy="398699" cx="1354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18-34: 38%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y="3768025" x="2500725"/>
            <a:ext cy="398699" cx="1354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35-54: 28%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y="4072825" x="2195925"/>
            <a:ext cy="398699" cx="1354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55+: 20%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y="4377625" x="1738725"/>
            <a:ext cy="398699" cx="1354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&lt;18: 14%</a:t>
            </a:r>
          </a:p>
        </p:txBody>
      </p:sp>
      <p:sp>
        <p:nvSpPr>
          <p:cNvPr id="104" name="Shape 104"/>
          <p:cNvSpPr/>
          <p:nvPr/>
        </p:nvSpPr>
        <p:spPr>
          <a:xfrm>
            <a:off y="1653025" x="5762625"/>
            <a:ext cy="247200" cx="18288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05" name="Shape 105"/>
          <p:cNvSpPr/>
          <p:nvPr/>
        </p:nvSpPr>
        <p:spPr>
          <a:xfrm>
            <a:off y="1957825" x="5762625"/>
            <a:ext cy="247200" cx="10578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06" name="Shape 106"/>
          <p:cNvSpPr/>
          <p:nvPr/>
        </p:nvSpPr>
        <p:spPr>
          <a:xfrm>
            <a:off y="2262625" x="5762625"/>
            <a:ext cy="247200" cx="10578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07" name="Shape 107"/>
          <p:cNvSpPr/>
          <p:nvPr/>
        </p:nvSpPr>
        <p:spPr>
          <a:xfrm>
            <a:off y="3539425" x="5747950"/>
            <a:ext cy="247200" cx="1592399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08" name="Shape 108"/>
          <p:cNvSpPr/>
          <p:nvPr/>
        </p:nvSpPr>
        <p:spPr>
          <a:xfrm>
            <a:off y="3844225" x="5747950"/>
            <a:ext cy="247200" cx="10578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09" name="Shape 109"/>
          <p:cNvSpPr/>
          <p:nvPr/>
        </p:nvSpPr>
        <p:spPr>
          <a:xfrm>
            <a:off y="4167125" x="5747950"/>
            <a:ext cy="247200" cx="10578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10" name="Shape 110"/>
          <p:cNvSpPr txBox="1"/>
          <p:nvPr/>
        </p:nvSpPr>
        <p:spPr>
          <a:xfrm>
            <a:off y="1577275" x="7508350"/>
            <a:ext cy="398699" cx="1592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Bachelor: 62%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y="1882075" x="6822550"/>
            <a:ext cy="398699" cx="1592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Masters: 19%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y="2186875" x="6822550"/>
            <a:ext cy="398699" cx="1592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No Degree: 19%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y="3482275" x="7355950"/>
            <a:ext cy="398699" cx="1592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$100K+: 55%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y="3787075" x="6822550"/>
            <a:ext cy="398699" cx="2032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$50 - $100K+: 25%</a:t>
            </a:r>
          </a:p>
        </p:txBody>
      </p:sp>
      <p:sp>
        <p:nvSpPr>
          <p:cNvPr id="115" name="Shape 115"/>
          <p:cNvSpPr txBox="1"/>
          <p:nvPr/>
        </p:nvSpPr>
        <p:spPr>
          <a:xfrm>
            <a:off y="4091875" x="6822550"/>
            <a:ext cy="398699" cx="2032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&lt;$50K: 20%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y="4836675" x="-16525"/>
            <a:ext cy="457200" cx="1779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1000" lang="en" i="1"/>
              <a:t>Source: Quantcast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Advertising Opportunities</a:t>
            </a:r>
          </a:p>
        </p:txBody>
      </p:sp>
      <p:graphicFrame>
        <p:nvGraphicFramePr>
          <p:cNvPr id="122" name="Shape 122"/>
          <p:cNvGraphicFramePr/>
          <p:nvPr/>
        </p:nvGraphicFramePr>
        <p:xfrm>
          <a:off y="1568025" x="9525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{3A87FFE6-BAC1-47D0-96FB-ADD4F777EC7B}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lang="en"/>
                        <a:t>Ad Unit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6AA84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>
                        <a:buNone/>
                      </a:pPr>
                      <a:r>
                        <a:rPr lang="en"/>
                        <a:t>Dimensions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6AA84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>
                        <a:buNone/>
                      </a:pPr>
                      <a:r>
                        <a:rPr lang="en"/>
                        <a:t>Formats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6AA84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>
                        <a:buNone/>
                      </a:pPr>
                      <a:r>
                        <a:rPr lang="en"/>
                        <a:t>Cost (CPM)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6AA84F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Leaderboard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>
                        <a:buNone/>
                      </a:pPr>
                      <a:r>
                        <a:rPr lang="en"/>
                        <a:t>728x90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lang="en"/>
                        <a:t>SWF, JPG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lang="en"/>
                        <a:t>$25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buNone/>
                      </a:pPr>
                      <a:r>
                        <a:rPr lang="en"/>
                        <a:t>Small Rectangle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lang="en"/>
                        <a:t>160x600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SWF, JPG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lang="en"/>
                        <a:t>$20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Large Rectangle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lang="en"/>
                        <a:t>300x600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SWF, JPG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lang="en"/>
                        <a:t>$30</a:t>
                      </a:r>
                    </a:p>
                  </a:txBody>
                  <a:tcPr marR="91425" marB="91425" marT="91425" marL="91425">
                    <a:lnL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9525" cap="flat">
                      <a:solidFill>
                        <a:srgbClr val="000000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</a:tcPr>
                </a:tc>
              </a:tr>
            </a:tbl>
          </a:graphicData>
        </a:graphic>
      </p:graphicFrame>
      <p:sp>
        <p:nvSpPr>
          <p:cNvPr id="123" name="Shape 123"/>
          <p:cNvSpPr txBox="1"/>
          <p:nvPr/>
        </p:nvSpPr>
        <p:spPr>
          <a:xfrm>
            <a:off y="3333550" x="1094150"/>
            <a:ext cy="1165799" cx="6922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>
              <a:buNone/>
            </a:pPr>
            <a:r>
              <a:rPr lang="en" i="1"/>
              <a:t>For more information or details on other custom advertising opportunities, contact us at info@monetizepros.com</a:t>
            </a:r>
          </a:p>
        </p:txBody>
      </p:sp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paper-plane">
  <a:themeElements>
    <a:clrScheme name="Custom 354">
      <a:dk1>
        <a:srgbClr val="000000"/>
      </a:dk1>
      <a:lt1>
        <a:srgbClr val="FFFFFF"/>
      </a:lt1>
      <a:dk2>
        <a:srgbClr val="30182B"/>
      </a:dk2>
      <a:lt2>
        <a:srgbClr val="DFDFDF"/>
      </a:lt2>
      <a:accent1>
        <a:srgbClr val="592D50"/>
      </a:accent1>
      <a:accent2>
        <a:srgbClr val="D3A67A"/>
      </a:accent2>
      <a:accent3>
        <a:srgbClr val="45485F"/>
      </a:accent3>
      <a:accent4>
        <a:srgbClr val="6B9756"/>
      </a:accent4>
      <a:accent5>
        <a:srgbClr val="7D576E"/>
      </a:accent5>
      <a:accent6>
        <a:srgbClr val="4C1A23"/>
      </a:accent6>
      <a:hlink>
        <a:srgbClr val="511E3E"/>
      </a:hlink>
      <a:folHlink>
        <a:srgbClr val="9EA0A2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